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00000000000000000" pitchFamily="2"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Arus Kas</a:t>
            </a:r>
            <a:endParaRPr sz="3600" b="1" dirty="0">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a:t>
            </a:r>
            <a:r>
              <a:rPr lang="en-US" sz="1200" dirty="0" err="1">
                <a:solidFill>
                  <a:schemeClr val="dk1"/>
                </a:solidFill>
              </a:rPr>
              <a:t>Rp</a:t>
            </a:r>
            <a:r>
              <a:rPr lang="en-US" sz="1200" dirty="0">
                <a:solidFill>
                  <a:schemeClr val="dk1"/>
                </a:solidFill>
              </a:rPr>
              <a:t> 81.9</a:t>
            </a:r>
            <a:r>
              <a:rPr lang="id-ID" sz="1200" dirty="0">
                <a:solidFill>
                  <a:schemeClr val="dk1"/>
                </a:solidFill>
              </a:rPr>
              <a:t>9</a:t>
            </a:r>
            <a:r>
              <a:rPr lang="en-US" sz="1200" dirty="0">
                <a:solidFill>
                  <a:schemeClr val="dk1"/>
                </a:solidFill>
              </a:rPr>
              <a:t>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a:t>
            </a:r>
            <a:r>
              <a:rPr lang="en-US" sz="1200" dirty="0" err="1">
                <a:solidFill>
                  <a:schemeClr val="dk1"/>
                </a:solidFill>
              </a:rPr>
              <a:t>kas</a:t>
            </a:r>
            <a:r>
              <a:rPr lang="en-US" sz="1200" dirty="0">
                <a:solidFill>
                  <a:schemeClr val="dk1"/>
                </a:solidFill>
              </a:rPr>
              <a:t> </a:t>
            </a:r>
            <a:r>
              <a:rPr lang="id-ID" sz="1200" dirty="0">
                <a:solidFill>
                  <a:schemeClr val="dk1"/>
                </a:solidFill>
              </a:rPr>
              <a:t>negatif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id-ID" sz="1200" dirty="0">
                <a:solidFill>
                  <a:schemeClr val="dk1"/>
                </a:solidFill>
              </a:rPr>
              <a:t>juga 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 </a:t>
            </a:r>
            <a:r>
              <a:rPr lang="en-US" sz="1200" dirty="0" err="1">
                <a:solidFill>
                  <a:schemeClr val="dk1"/>
                </a:solidFill>
              </a:rPr>
              <a:t>Arus</a:t>
            </a:r>
            <a:r>
              <a:rPr lang="en-US" sz="1200" dirty="0">
                <a:solidFill>
                  <a:schemeClr val="dk1"/>
                </a:solidFill>
              </a:rPr>
              <a:t> kas negative </a:t>
            </a:r>
            <a:r>
              <a:rPr lang="en-US" sz="1200" dirty="0" err="1">
                <a:solidFill>
                  <a:schemeClr val="dk1"/>
                </a:solidFill>
              </a:rPr>
              <a:t>menandakan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berfokus</a:t>
            </a:r>
            <a:r>
              <a:rPr lang="en-US" sz="1200" dirty="0">
                <a:solidFill>
                  <a:schemeClr val="dk1"/>
                </a:solidFill>
              </a:rPr>
              <a:t> </a:t>
            </a:r>
            <a:r>
              <a:rPr lang="en-US" sz="1200" dirty="0" err="1">
                <a:solidFill>
                  <a:schemeClr val="dk1"/>
                </a:solidFill>
              </a:rPr>
              <a:t>untuk</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panjang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5071725" y="758678"/>
            <a:ext cx="3859500" cy="4061546"/>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100" i="0" u="none" strike="noStrike" cap="none" dirty="0">
                <a:solidFill>
                  <a:schemeClr val="dk1"/>
                </a:solidFill>
              </a:rPr>
              <a:t>Hasil Analisis</a:t>
            </a:r>
            <a:r>
              <a:rPr lang="en-US" sz="1100" i="0" u="none" strike="noStrike" cap="none" dirty="0">
                <a:solidFill>
                  <a:schemeClr val="dk1"/>
                </a:solidFill>
              </a:rPr>
              <a:t> </a:t>
            </a:r>
            <a:r>
              <a:rPr lang="id" sz="1100" i="0" u="none" strike="noStrike" cap="none" dirty="0">
                <a:solidFill>
                  <a:schemeClr val="dk1"/>
                </a:solidFill>
              </a:rPr>
              <a:t>:</a:t>
            </a:r>
            <a:endParaRPr lang="en-US" sz="11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Arus</a:t>
            </a:r>
            <a:r>
              <a:rPr lang="en-US" sz="1100" dirty="0">
                <a:solidFill>
                  <a:schemeClr val="dk1"/>
                </a:solidFill>
              </a:rPr>
              <a:t> kas </a:t>
            </a:r>
            <a:r>
              <a:rPr lang="en-US" sz="1100" dirty="0" err="1">
                <a:solidFill>
                  <a:schemeClr val="dk1"/>
                </a:solidFill>
              </a:rPr>
              <a:t>pendanaan</a:t>
            </a:r>
            <a:r>
              <a:rPr lang="en-US" sz="1100" dirty="0">
                <a:solidFill>
                  <a:schemeClr val="dk1"/>
                </a:solidFill>
              </a:rPr>
              <a:t> </a:t>
            </a:r>
            <a:r>
              <a:rPr lang="en-US" sz="1100" dirty="0" err="1">
                <a:solidFill>
                  <a:schemeClr val="dk1"/>
                </a:solidFill>
              </a:rPr>
              <a:t>menghasilkan</a:t>
            </a:r>
            <a:r>
              <a:rPr lang="en-US" sz="1100" dirty="0">
                <a:solidFill>
                  <a:schemeClr val="dk1"/>
                </a:solidFill>
              </a:rPr>
              <a:t> </a:t>
            </a:r>
            <a:r>
              <a:rPr lang="en-US" sz="1100" dirty="0" err="1">
                <a:solidFill>
                  <a:schemeClr val="dk1"/>
                </a:solidFill>
              </a:rPr>
              <a:t>angka</a:t>
            </a:r>
            <a:r>
              <a:rPr lang="en-US" sz="1100" dirty="0">
                <a:solidFill>
                  <a:schemeClr val="dk1"/>
                </a:solidFill>
              </a:rPr>
              <a:t> negative </a:t>
            </a:r>
            <a:r>
              <a:rPr lang="en-US" sz="1100" dirty="0" err="1">
                <a:solidFill>
                  <a:schemeClr val="dk1"/>
                </a:solidFill>
              </a:rPr>
              <a:t>sebesar</a:t>
            </a:r>
            <a:r>
              <a:rPr lang="en-US" sz="1100" dirty="0">
                <a:solidFill>
                  <a:schemeClr val="dk1"/>
                </a:solidFill>
              </a:rPr>
              <a:t> 1.294</a:t>
            </a:r>
            <a:r>
              <a:rPr lang="id-ID" sz="1100" dirty="0">
                <a:solidFill>
                  <a:schemeClr val="dk1"/>
                </a:solidFill>
              </a:rPr>
              <a:t>. yang disebabkan dari pembayaran sewa</a:t>
            </a:r>
            <a:r>
              <a:rPr lang="en-US" sz="1100" dirty="0">
                <a:solidFill>
                  <a:schemeClr val="dk1"/>
                </a:solidFill>
              </a:rPr>
              <a:t> </a:t>
            </a:r>
            <a:r>
              <a:rPr lang="en-US" sz="1100" dirty="0" err="1">
                <a:solidFill>
                  <a:schemeClr val="dk1"/>
                </a:solidFill>
              </a:rPr>
              <a:t>seperti</a:t>
            </a:r>
            <a:r>
              <a:rPr lang="en-US" sz="1100" dirty="0">
                <a:solidFill>
                  <a:schemeClr val="dk1"/>
                </a:solidFill>
              </a:rPr>
              <a:t> yang </a:t>
            </a:r>
            <a:r>
              <a:rPr lang="en-US" sz="1100" dirty="0" err="1">
                <a:solidFill>
                  <a:schemeClr val="dk1"/>
                </a:solidFill>
              </a:rPr>
              <a:t>ditampilkan</a:t>
            </a:r>
            <a:r>
              <a:rPr lang="en-US" sz="1100" dirty="0">
                <a:solidFill>
                  <a:schemeClr val="dk1"/>
                </a:solidFill>
              </a:rPr>
              <a:t> </a:t>
            </a:r>
            <a:r>
              <a:rPr lang="en-US" sz="1100" dirty="0" err="1">
                <a:solidFill>
                  <a:schemeClr val="dk1"/>
                </a:solidFill>
              </a:rPr>
              <a:t>disamping</a:t>
            </a:r>
            <a:r>
              <a:rPr lang="en-US" sz="1100" dirty="0">
                <a:solidFill>
                  <a:schemeClr val="dk1"/>
                </a:solidFill>
              </a:rPr>
              <a:t>. </a:t>
            </a:r>
            <a:r>
              <a:rPr lang="en-US" sz="1100" dirty="0" err="1">
                <a:solidFill>
                  <a:schemeClr val="dk1"/>
                </a:solidFill>
              </a:rPr>
              <a:t>Pembayaaran</a:t>
            </a:r>
            <a:r>
              <a:rPr lang="en-US" sz="1100" dirty="0">
                <a:solidFill>
                  <a:schemeClr val="dk1"/>
                </a:solidFill>
              </a:rPr>
              <a:t> </a:t>
            </a:r>
            <a:r>
              <a:rPr lang="en-US" sz="1100" dirty="0" err="1">
                <a:solidFill>
                  <a:schemeClr val="dk1"/>
                </a:solidFill>
              </a:rPr>
              <a:t>sewa</a:t>
            </a:r>
            <a:r>
              <a:rPr lang="en-US" sz="1100" dirty="0">
                <a:solidFill>
                  <a:schemeClr val="dk1"/>
                </a:solidFill>
              </a:rPr>
              <a:t> </a:t>
            </a:r>
            <a:r>
              <a:rPr lang="en-US" sz="1100" dirty="0" err="1">
                <a:solidFill>
                  <a:schemeClr val="dk1"/>
                </a:solidFill>
              </a:rPr>
              <a:t>ini</a:t>
            </a:r>
            <a:r>
              <a:rPr lang="en-US" sz="1100" dirty="0">
                <a:solidFill>
                  <a:schemeClr val="dk1"/>
                </a:solidFill>
              </a:rPr>
              <a:t> </a:t>
            </a:r>
            <a:r>
              <a:rPr lang="en-US" sz="1100" dirty="0" err="1">
                <a:solidFill>
                  <a:schemeClr val="dk1"/>
                </a:solidFill>
              </a:rPr>
              <a:t>menunjukan</a:t>
            </a:r>
            <a:r>
              <a:rPr lang="en-US" sz="1100" dirty="0">
                <a:solidFill>
                  <a:schemeClr val="dk1"/>
                </a:solidFill>
              </a:rPr>
              <a:t> </a:t>
            </a:r>
            <a:r>
              <a:rPr lang="en-US" sz="1100" dirty="0" err="1">
                <a:solidFill>
                  <a:schemeClr val="dk1"/>
                </a:solidFill>
              </a:rPr>
              <a:t>komitmen</a:t>
            </a:r>
            <a:r>
              <a:rPr lang="en-US" sz="1100" dirty="0">
                <a:solidFill>
                  <a:schemeClr val="dk1"/>
                </a:solidFill>
              </a:rPr>
              <a:t> Perusahaan </a:t>
            </a:r>
            <a:r>
              <a:rPr lang="en-US" sz="1100" dirty="0" err="1">
                <a:solidFill>
                  <a:schemeClr val="dk1"/>
                </a:solidFill>
              </a:rPr>
              <a:t>dalam</a:t>
            </a:r>
            <a:r>
              <a:rPr lang="en-US" sz="1100" dirty="0">
                <a:solidFill>
                  <a:schemeClr val="dk1"/>
                </a:solidFill>
              </a:rPr>
              <a:t> </a:t>
            </a:r>
            <a:r>
              <a:rPr lang="en-US" sz="1100" dirty="0" err="1">
                <a:solidFill>
                  <a:schemeClr val="dk1"/>
                </a:solidFill>
              </a:rPr>
              <a:t>membayar</a:t>
            </a:r>
            <a:r>
              <a:rPr lang="en-US" sz="1100" dirty="0">
                <a:solidFill>
                  <a:schemeClr val="dk1"/>
                </a:solidFill>
              </a:rPr>
              <a:t> </a:t>
            </a:r>
            <a:r>
              <a:rPr lang="id-ID" sz="1100" dirty="0">
                <a:solidFill>
                  <a:schemeClr val="dk1"/>
                </a:solidFill>
              </a:rPr>
              <a:t>kewajibannya</a:t>
            </a:r>
            <a:r>
              <a:rPr lang="en-US" sz="1100" dirty="0">
                <a:solidFill>
                  <a:schemeClr val="dk1"/>
                </a:solidFill>
              </a:rPr>
              <a:t> dan </a:t>
            </a:r>
            <a:r>
              <a:rPr lang="en-US" sz="1100" dirty="0" err="1">
                <a:solidFill>
                  <a:schemeClr val="dk1"/>
                </a:solidFill>
              </a:rPr>
              <a:t>menjaga</a:t>
            </a:r>
            <a:r>
              <a:rPr lang="en-US" sz="1100" dirty="0">
                <a:solidFill>
                  <a:schemeClr val="dk1"/>
                </a:solidFill>
              </a:rPr>
              <a:t> </a:t>
            </a:r>
            <a:r>
              <a:rPr lang="en-US" sz="1100" dirty="0" err="1">
                <a:solidFill>
                  <a:schemeClr val="dk1"/>
                </a:solidFill>
              </a:rPr>
              <a:t>kelangsungan</a:t>
            </a:r>
            <a:r>
              <a:rPr lang="en-US" sz="1100" dirty="0">
                <a:solidFill>
                  <a:schemeClr val="dk1"/>
                </a:solidFill>
              </a:rPr>
              <a:t> </a:t>
            </a:r>
            <a:r>
              <a:rPr lang="en-US" sz="1100" dirty="0" err="1">
                <a:solidFill>
                  <a:schemeClr val="dk1"/>
                </a:solidFill>
              </a:rPr>
              <a:t>bisinisnya</a:t>
            </a:r>
            <a:r>
              <a:rPr lang="en-US" sz="1100" dirty="0">
                <a:solidFill>
                  <a:schemeClr val="dk1"/>
                </a:solidFill>
              </a:rPr>
              <a:t> </a:t>
            </a:r>
            <a:r>
              <a:rPr lang="en-US" sz="1100" dirty="0" err="1">
                <a:solidFill>
                  <a:schemeClr val="dk1"/>
                </a:solidFill>
              </a:rPr>
              <a:t>tetap</a:t>
            </a:r>
            <a:r>
              <a:rPr lang="en-US" sz="1100" dirty="0">
                <a:solidFill>
                  <a:schemeClr val="dk1"/>
                </a:solidFill>
              </a:rPr>
              <a:t> </a:t>
            </a:r>
            <a:r>
              <a:rPr lang="en-US" sz="1100" dirty="0" err="1">
                <a:solidFill>
                  <a:schemeClr val="dk1"/>
                </a:solidFill>
              </a:rPr>
              <a:t>berjalan</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lang="en-US"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To</a:t>
            </a:r>
            <a:r>
              <a:rPr lang="en-US" sz="1100" dirty="0" err="1">
                <a:solidFill>
                  <a:schemeClr val="dk1"/>
                </a:solidFill>
              </a:rPr>
              <a:t>tal</a:t>
            </a:r>
            <a:r>
              <a:rPr lang="en-US" sz="1100" dirty="0">
                <a:solidFill>
                  <a:schemeClr val="dk1"/>
                </a:solidFill>
              </a:rPr>
              <a:t> </a:t>
            </a:r>
            <a:r>
              <a:rPr lang="en-US" sz="1100" dirty="0" err="1">
                <a:solidFill>
                  <a:schemeClr val="dk1"/>
                </a:solidFill>
              </a:rPr>
              <a:t>arus</a:t>
            </a:r>
            <a:r>
              <a:rPr lang="en-US" sz="1100" dirty="0">
                <a:solidFill>
                  <a:schemeClr val="dk1"/>
                </a:solidFill>
              </a:rPr>
              <a:t> k</a:t>
            </a:r>
            <a:r>
              <a:rPr lang="id-ID" sz="1100" dirty="0">
                <a:solidFill>
                  <a:schemeClr val="dk1"/>
                </a:solidFill>
              </a:rPr>
              <a:t>as bersih </a:t>
            </a:r>
            <a:r>
              <a:rPr lang="en-US" sz="1100" dirty="0" err="1">
                <a:solidFill>
                  <a:schemeClr val="dk1"/>
                </a:solidFill>
              </a:rPr>
              <a:t>perusahaan</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sebesar</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Rp</a:t>
            </a:r>
            <a:r>
              <a:rPr lang="en-US" sz="1100" dirty="0">
                <a:solidFill>
                  <a:schemeClr val="dk1"/>
                </a:solidFill>
              </a:rPr>
              <a:t> 459.648 – Rp 81.991- Rp1.294 = Rp 376.363</a:t>
            </a:r>
            <a:r>
              <a:rPr lang="en-US" sz="12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TotalTime>
  <Words>14564</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179</cp:revision>
  <dcterms:modified xsi:type="dcterms:W3CDTF">2025-08-15T20:24:32Z</dcterms:modified>
</cp:coreProperties>
</file>